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89" r:id="rId5"/>
    <p:sldId id="297" r:id="rId6"/>
    <p:sldId id="298" r:id="rId7"/>
    <p:sldId id="294" r:id="rId8"/>
    <p:sldId id="306" r:id="rId9"/>
    <p:sldId id="307" r:id="rId10"/>
    <p:sldId id="308" r:id="rId11"/>
    <p:sldId id="295" r:id="rId12"/>
    <p:sldId id="293" r:id="rId13"/>
    <p:sldId id="296" r:id="rId14"/>
    <p:sldId id="299" r:id="rId15"/>
    <p:sldId id="305" r:id="rId16"/>
    <p:sldId id="310" r:id="rId17"/>
    <p:sldId id="309" r:id="rId18"/>
    <p:sldId id="291" r:id="rId19"/>
    <p:sldId id="292"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293"/>
            <p14:sldId id="296"/>
            <p14:sldId id="299"/>
            <p14:sldId id="305"/>
            <p14:sldId id="310"/>
          </p14:sldIdLst>
        </p14:section>
        <p14:section name="session 1" id="{06D66606-245B-4817-916E-2B4D051C76D3}">
          <p14:sldIdLst>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84" d="100"/>
          <a:sy n="84" d="100"/>
        </p:scale>
        <p:origin x="843" y="45"/>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5/12/2025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9</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10</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11</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12/05/2025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2828394"/>
            <a:ext cx="3622737" cy="1130064"/>
          </a:xfrm>
        </p:spPr>
        <p:txBody>
          <a:bodyPr anchor="b">
            <a:normAutofit fontScale="90000"/>
          </a:bodyPr>
          <a:lstStyle/>
          <a:p>
            <a:pPr>
              <a:lnSpc>
                <a:spcPct val="90000"/>
              </a:lnSpc>
            </a:pPr>
            <a:r>
              <a:rPr lang="en-GB" sz="2400" dirty="0"/>
              <a:t>How to interact with Worksheets &amp; intro to RStudio interface</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6C73-2A7F-AAE3-6CFC-ACD045F88E62}"/>
              </a:ext>
            </a:extLst>
          </p:cNvPr>
          <p:cNvSpPr>
            <a:spLocks noGrp="1"/>
          </p:cNvSpPr>
          <p:nvPr>
            <p:ph type="title"/>
          </p:nvPr>
        </p:nvSpPr>
        <p:spPr/>
        <p:txBody>
          <a:bodyPr/>
          <a:lstStyle/>
          <a:p>
            <a:r>
              <a:rPr lang="en-GB" dirty="0"/>
              <a:t>Use of AI</a:t>
            </a:r>
          </a:p>
        </p:txBody>
      </p:sp>
      <p:pic>
        <p:nvPicPr>
          <p:cNvPr id="5" name="Picture 4">
            <a:extLst>
              <a:ext uri="{FF2B5EF4-FFF2-40B4-BE49-F238E27FC236}">
                <a16:creationId xmlns:a16="http://schemas.microsoft.com/office/drawing/2014/main" id="{5E1D72DC-B886-5E86-ACE9-34B3EFD992BC}"/>
              </a:ext>
            </a:extLst>
          </p:cNvPr>
          <p:cNvPicPr>
            <a:picLocks noChangeAspect="1"/>
          </p:cNvPicPr>
          <p:nvPr/>
        </p:nvPicPr>
        <p:blipFill>
          <a:blip r:embed="rId2"/>
          <a:stretch>
            <a:fillRect/>
          </a:stretch>
        </p:blipFill>
        <p:spPr>
          <a:xfrm>
            <a:off x="823527" y="967727"/>
            <a:ext cx="7389034" cy="40252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3909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 &amp; RStudio</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Exercise 1.1: Workshop Packages</a:t>
            </a:r>
          </a:p>
          <a:p>
            <a:pPr marL="0" indent="0">
              <a:buNone/>
            </a:pPr>
            <a:r>
              <a:rPr lang="en-GB" dirty="0"/>
              <a:t>Exercise 1.2: Organizing files</a:t>
            </a:r>
          </a:p>
          <a:p>
            <a:pPr marL="0" indent="0">
              <a:buNone/>
            </a:pPr>
            <a:r>
              <a:rPr lang="en-GB" dirty="0"/>
              <a:t>Exercise 1.3: Finding errors in scripts and functions</a:t>
            </a:r>
          </a:p>
          <a:p>
            <a:pPr marL="0" indent="0">
              <a:buNone/>
            </a:pPr>
            <a:r>
              <a:rPr lang="en-GB" dirty="0"/>
              <a:t>Exercise 1.4: Computational reproducibility</a:t>
            </a:r>
          </a:p>
          <a:p>
            <a:pPr marL="0" indent="0">
              <a:buNone/>
            </a:pPr>
            <a:r>
              <a:rPr lang="en-GB" dirty="0"/>
              <a:t>Exercise 1.5: Documenting projects with README files</a:t>
            </a:r>
          </a:p>
        </p:txBody>
      </p:sp>
    </p:spTree>
    <p:extLst>
      <p:ext uri="{BB962C8B-B14F-4D97-AF65-F5344CB8AC3E}">
        <p14:creationId xmlns:p14="http://schemas.microsoft.com/office/powerpoint/2010/main" val="27346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 Exercise 2.1: Loading datasets</a:t>
            </a:r>
          </a:p>
          <a:p>
            <a:pPr marL="0" indent="0">
              <a:buNone/>
            </a:pPr>
            <a:r>
              <a:rPr lang="en-GB" dirty="0"/>
              <a:t>• Exercise 2.2: Using pipes to manipulate datasets</a:t>
            </a:r>
          </a:p>
          <a:p>
            <a:pPr marL="0" indent="0">
              <a:buNone/>
            </a:pPr>
            <a:r>
              <a:rPr lang="en-GB" dirty="0"/>
              <a:t>• Exercise 2.3: Interactive reporting</a:t>
            </a:r>
          </a:p>
        </p:txBody>
      </p:sp>
    </p:spTree>
    <p:extLst>
      <p:ext uri="{BB962C8B-B14F-4D97-AF65-F5344CB8AC3E}">
        <p14:creationId xmlns:p14="http://schemas.microsoft.com/office/powerpoint/2010/main" val="267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 Exercise 3.1: </a:t>
            </a:r>
            <a:r>
              <a:rPr lang="en-GB" dirty="0" err="1"/>
              <a:t>GGPlot</a:t>
            </a:r>
            <a:r>
              <a:rPr lang="en-GB" dirty="0"/>
              <a:t> logic</a:t>
            </a:r>
          </a:p>
          <a:p>
            <a:pPr marL="0" indent="0">
              <a:buNone/>
            </a:pPr>
            <a:r>
              <a:rPr lang="en-GB" dirty="0"/>
              <a:t>• Exercise 3.2: Displaying all data</a:t>
            </a:r>
          </a:p>
          <a:p>
            <a:pPr marL="0" indent="0">
              <a:buNone/>
            </a:pPr>
            <a:r>
              <a:rPr lang="en-GB" dirty="0"/>
              <a:t>• Exercise 3.4: Publication quality plots</a:t>
            </a:r>
          </a:p>
        </p:txBody>
      </p:sp>
    </p:spTree>
    <p:extLst>
      <p:ext uri="{BB962C8B-B14F-4D97-AF65-F5344CB8AC3E}">
        <p14:creationId xmlns:p14="http://schemas.microsoft.com/office/powerpoint/2010/main" val="9980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dirty="0"/>
              <a:t>Provide PhD students, early career researchers with basic tools to tackle challenges to reproducible science:</a:t>
            </a:r>
          </a:p>
          <a:p>
            <a:pPr>
              <a:buFont typeface="Arial" panose="020B0604020202020204" pitchFamily="34" charset="0"/>
              <a:buChar char="•"/>
            </a:pPr>
            <a:r>
              <a:rPr lang="en-GB" dirty="0"/>
              <a:t>Knowledge</a:t>
            </a:r>
          </a:p>
          <a:p>
            <a:pPr>
              <a:buFont typeface="Arial" panose="020B0604020202020204" pitchFamily="34" charset="0"/>
              <a:buChar char="•"/>
            </a:pPr>
            <a:r>
              <a:rPr lang="en-GB" dirty="0"/>
              <a:t>Statistical reasoning</a:t>
            </a:r>
          </a:p>
          <a:p>
            <a:pPr>
              <a:buFont typeface="Arial" panose="020B0604020202020204" pitchFamily="34" charset="0"/>
              <a:buChar char="•"/>
            </a:pPr>
            <a:r>
              <a:rPr lang="en-GB" b="1" dirty="0"/>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36021</TotalTime>
  <Words>813</Words>
  <Application>Microsoft Office PowerPoint</Application>
  <PresentationFormat>On-screen Show (16:9)</PresentationFormat>
  <Paragraphs>102</Paragraphs>
  <Slides>16</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process</vt:lpstr>
      <vt:lpstr>Literate programming</vt:lpstr>
      <vt:lpstr>How to interact with Worksheets &amp; intro to RStudio interface</vt:lpstr>
      <vt:lpstr>Levels</vt:lpstr>
      <vt:lpstr>Use of AI</vt:lpstr>
      <vt:lpstr>Use of AI</vt:lpstr>
      <vt:lpstr>Introduction to R &amp; RStudio</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David Souto</cp:lastModifiedBy>
  <cp:revision>572</cp:revision>
  <cp:lastPrinted>2020-07-06T08:56:06Z</cp:lastPrinted>
  <dcterms:created xsi:type="dcterms:W3CDTF">2020-04-08T13:53:01Z</dcterms:created>
  <dcterms:modified xsi:type="dcterms:W3CDTF">2025-05-12T16:19:59Z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